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60" r:id="rId5"/>
    <p:sldId id="258" r:id="rId6"/>
    <p:sldId id="259" r:id="rId7"/>
    <p:sldId id="263" r:id="rId8"/>
    <p:sldId id="265" r:id="rId9"/>
    <p:sldId id="262" r:id="rId10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21/10/21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2.2</a:t>
            </a:r>
            <a:br>
              <a:rPr lang="nl-NL" dirty="0"/>
            </a:br>
            <a:br>
              <a:rPr lang="nl-NL" dirty="0"/>
            </a:br>
            <a:r>
              <a:rPr lang="nl-NL" dirty="0"/>
              <a:t>Cultuur in het Romeinse rijk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keizerrijk zich ontwikkelde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Grieks-Romeinse cultuur ontstond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Grieks-Romeinse cultuur werd verspreid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aspecten: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groei van het Romeinse imperium waardoor de Grieks-Romeinse cultuur zich in Europa verspreidde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de klassieke vormentaal van de Grieks-Romeinse cultuur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Romeinse wereldrijk 1/3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9253224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Uitbreiding van het Romeinse machtsgebied:</a:t>
            </a:r>
          </a:p>
          <a:p>
            <a:pPr>
              <a:lnSpc>
                <a:spcPct val="90000"/>
              </a:lnSpc>
            </a:pPr>
            <a:r>
              <a:rPr lang="nl-NL" dirty="0"/>
              <a:t>753 v.C. Rome gesticht volgens de Romeinen</a:t>
            </a:r>
          </a:p>
          <a:p>
            <a:pPr>
              <a:lnSpc>
                <a:spcPct val="90000"/>
              </a:lnSpc>
            </a:pPr>
            <a:r>
              <a:rPr lang="nl-NL" dirty="0"/>
              <a:t>vanaf 350 v.C. verovering Midden- en Zuid-Italië</a:t>
            </a:r>
          </a:p>
          <a:p>
            <a:pPr>
              <a:lnSpc>
                <a:spcPct val="90000"/>
              </a:lnSpc>
            </a:pPr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en 2e v.C. start van </a:t>
            </a:r>
            <a:r>
              <a:rPr lang="nl-NL" dirty="0">
                <a:solidFill>
                  <a:srgbClr val="FF0000"/>
                </a:solidFill>
              </a:rPr>
              <a:t>expansie</a:t>
            </a:r>
            <a:r>
              <a:rPr lang="nl-NL" dirty="0"/>
              <a:t> buiten Italië. uitbreiding naar alle windrichtingen. Het werd het Romeinse </a:t>
            </a:r>
            <a:r>
              <a:rPr lang="nl-NL" dirty="0">
                <a:solidFill>
                  <a:srgbClr val="FF0000"/>
                </a:solidFill>
              </a:rPr>
              <a:t>wereldrijk</a:t>
            </a:r>
            <a:r>
              <a:rPr lang="nl-NL" dirty="0"/>
              <a:t>: rijk in meerdere werelddelen.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Rome was eerst een monarchie en werd later een </a:t>
            </a:r>
            <a:r>
              <a:rPr lang="nl-NL" dirty="0">
                <a:solidFill>
                  <a:srgbClr val="FF0000"/>
                </a:solidFill>
              </a:rPr>
              <a:t>republiek</a:t>
            </a:r>
            <a:r>
              <a:rPr lang="nl-NL" dirty="0"/>
              <a:t>. Bestuurders legden </a:t>
            </a:r>
            <a:r>
              <a:rPr lang="nl-NL" dirty="0" err="1"/>
              <a:t>verantwoor-ding</a:t>
            </a:r>
            <a:r>
              <a:rPr lang="nl-NL" dirty="0"/>
              <a:t> af aan de </a:t>
            </a:r>
            <a:r>
              <a:rPr lang="nl-NL" dirty="0">
                <a:solidFill>
                  <a:srgbClr val="FF0000"/>
                </a:solidFill>
              </a:rPr>
              <a:t>senaat</a:t>
            </a:r>
            <a:r>
              <a:rPr lang="nl-NL" dirty="0"/>
              <a:t>. </a:t>
            </a:r>
          </a:p>
          <a:p>
            <a:pPr>
              <a:lnSpc>
                <a:spcPct val="90000"/>
              </a:lnSpc>
            </a:pPr>
            <a:endParaRPr lang="nl-NL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85CD0FD-2AA1-46A3-ABB3-A13526E8A03E}"/>
              </a:ext>
            </a:extLst>
          </p:cNvPr>
          <p:cNvSpPr txBox="1"/>
          <p:nvPr/>
        </p:nvSpPr>
        <p:spPr>
          <a:xfrm>
            <a:off x="11330321" y="2534954"/>
            <a:ext cx="7527167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expansie: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uitbreiding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wereldrijk: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rijk in meerdere werelddelen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republiek: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staat zonder vorst</a:t>
            </a:r>
          </a:p>
          <a:p>
            <a:pPr marL="502599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senaat: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vergadering van mannen</a:t>
            </a:r>
          </a:p>
          <a:p>
            <a:pPr marL="441325"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uit aanzienlijke Romeinse families</a:t>
            </a:r>
          </a:p>
          <a:p>
            <a:pPr marL="502599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Romeinse wereldrijk 2/3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De veroveringen leidden tot het einde van de republiek. Na </a:t>
            </a:r>
            <a:r>
              <a:rPr lang="nl-NL" dirty="0">
                <a:solidFill>
                  <a:srgbClr val="FF0000"/>
                </a:solidFill>
              </a:rPr>
              <a:t>burgeroorlogen</a:t>
            </a:r>
            <a:r>
              <a:rPr lang="nl-NL" dirty="0">
                <a:solidFill>
                  <a:schemeClr val="tx1"/>
                </a:solidFill>
              </a:rPr>
              <a:t> (oorlogen binnen de staat) </a:t>
            </a:r>
            <a:r>
              <a:rPr lang="nl-NL" dirty="0"/>
              <a:t>tussen legeraanvoerders werd Julius Caesar in 44 v.C. </a:t>
            </a:r>
            <a:r>
              <a:rPr lang="nl-NL" dirty="0">
                <a:solidFill>
                  <a:srgbClr val="FF0000"/>
                </a:solidFill>
              </a:rPr>
              <a:t>dictator</a:t>
            </a:r>
            <a:r>
              <a:rPr lang="nl-NL" dirty="0"/>
              <a:t>: alleenheerser.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Caesar werd vermoord in hetzelfde jaar en opgevolgd door Octavianus. Hij liet zich Augustus noemen en werd in 27 v.C. </a:t>
            </a:r>
            <a:r>
              <a:rPr lang="nl-NL" dirty="0">
                <a:solidFill>
                  <a:srgbClr val="FF0000"/>
                </a:solidFill>
              </a:rPr>
              <a:t>keizer</a:t>
            </a:r>
            <a:r>
              <a:rPr lang="nl-NL" dirty="0">
                <a:solidFill>
                  <a:schemeClr val="tx1"/>
                </a:solidFill>
              </a:rPr>
              <a:t>: vorst van een groot rijk. 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Met Augustus begon de </a:t>
            </a:r>
            <a:r>
              <a:rPr lang="nl-NL" dirty="0">
                <a:solidFill>
                  <a:srgbClr val="FF0000"/>
                </a:solidFill>
              </a:rPr>
              <a:t>pax Romana</a:t>
            </a:r>
            <a:r>
              <a:rPr lang="nl-NL" dirty="0">
                <a:solidFill>
                  <a:schemeClr val="tx1"/>
                </a:solidFill>
              </a:rPr>
              <a:t>: Romeinse vrede. De keizer benoemde </a:t>
            </a:r>
            <a:r>
              <a:rPr lang="nl-NL" dirty="0">
                <a:solidFill>
                  <a:srgbClr val="FF0000"/>
                </a:solidFill>
              </a:rPr>
              <a:t>gouverneurs</a:t>
            </a:r>
            <a:r>
              <a:rPr lang="nl-NL" dirty="0">
                <a:solidFill>
                  <a:schemeClr val="tx1"/>
                </a:solidFill>
              </a:rPr>
              <a:t>: provinciebestuurders die zijn beleid uitvoerden.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Afbeelding met foto, tekst, oud, muur&#10;&#10;Beschrijving is gegenereerd met hoge betrouwbaarheid">
            <a:extLst>
              <a:ext uri="{FF2B5EF4-FFF2-40B4-BE49-F238E27FC236}">
                <a16:creationId xmlns:a16="http://schemas.microsoft.com/office/drawing/2014/main" id="{1B505808-372C-4CF5-99B9-82580177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7881"/>
          <a:stretch/>
        </p:blipFill>
        <p:spPr>
          <a:xfrm>
            <a:off x="10793031" y="2727434"/>
            <a:ext cx="8056537" cy="53760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9095569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De pax Romana bevorderde de welvaart. De Romeinen zorgden voor een veilige handel. Veel onderdanen van onderworpen volken vestigden zich in Rome, daar ontstond een </a:t>
            </a:r>
            <a:r>
              <a:rPr lang="nl-NL" dirty="0">
                <a:solidFill>
                  <a:srgbClr val="FF0000"/>
                </a:solidFill>
              </a:rPr>
              <a:t>multiculturele samenleving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/>
              <a:t>Er was </a:t>
            </a:r>
            <a:r>
              <a:rPr lang="nl-NL" dirty="0">
                <a:solidFill>
                  <a:schemeClr val="tx1"/>
                </a:solidFill>
              </a:rPr>
              <a:t>godsdienstige</a:t>
            </a:r>
            <a:r>
              <a:rPr lang="nl-NL" dirty="0">
                <a:solidFill>
                  <a:srgbClr val="FF0000"/>
                </a:solidFill>
              </a:rPr>
              <a:t> tolerantie</a:t>
            </a:r>
            <a:r>
              <a:rPr lang="nl-NL" dirty="0"/>
              <a:t>. Onderdanen mochten alle goden vereren, als ze maar meededen aan de verering van de keizer</a:t>
            </a:r>
          </a:p>
          <a:p>
            <a:pPr marL="0" lvl="0" indent="0">
              <a:buNone/>
            </a:pPr>
            <a:r>
              <a:rPr lang="nl-NL" dirty="0"/>
              <a:t>en de goden van de Romeinse </a:t>
            </a:r>
            <a:r>
              <a:rPr lang="nl-NL" dirty="0">
                <a:solidFill>
                  <a:srgbClr val="FF0000"/>
                </a:solidFill>
              </a:rPr>
              <a:t>staatsgodsdienst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In het westelijk deel van het keizerrijk ontstond ook een landbouwstedelijke samenleving met een geldeconomie.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3C236621-F4CE-4311-9A64-E6C185A25D61}"/>
              </a:ext>
            </a:extLst>
          </p:cNvPr>
          <p:cNvSpPr txBox="1"/>
          <p:nvPr/>
        </p:nvSpPr>
        <p:spPr>
          <a:xfrm>
            <a:off x="11330321" y="2534954"/>
            <a:ext cx="7527167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multiculturele samenleving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: </a:t>
            </a:r>
            <a:b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een samenleving met meerdere culturen</a:t>
            </a: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tolerantie: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(verdraagzaamheid) toestaan van andere culturen en meningen</a:t>
            </a: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staatsgodsdienst: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geloof waarvan bestuurders en ambtenaren aanhanger moeten zijn</a:t>
            </a: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C740BE4-DC69-4CE4-9238-E7F6233F3E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Het Romeinse wereldrijk 3/3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Romanisering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De Romeinen veroverden gebieden op de Grieken. Daardoor ontstond de </a:t>
            </a:r>
            <a:r>
              <a:rPr lang="nl-NL" dirty="0">
                <a:solidFill>
                  <a:srgbClr val="FF0000"/>
                </a:solidFill>
              </a:rPr>
              <a:t>Grieks-Romeinse cultuur</a:t>
            </a:r>
            <a:r>
              <a:rPr lang="nl-NL" dirty="0">
                <a:solidFill>
                  <a:schemeClr val="tx1"/>
                </a:solidFill>
              </a:rPr>
              <a:t>: gemengde cultuur van Grieken en Romeinen in het Romeinse rijk</a:t>
            </a:r>
            <a:r>
              <a:rPr lang="nl-NL" dirty="0"/>
              <a:t>. De Grieks-Romeinse cultuur werd</a:t>
            </a:r>
          </a:p>
          <a:p>
            <a:pPr marL="0" lvl="0" indent="0">
              <a:buNone/>
            </a:pPr>
            <a:r>
              <a:rPr lang="nl-NL" dirty="0"/>
              <a:t>over het hele rijk verspreid.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Het leger speelde een belangrijke rol bij de </a:t>
            </a:r>
            <a:r>
              <a:rPr lang="nl-NL" dirty="0">
                <a:solidFill>
                  <a:srgbClr val="FF0000"/>
                </a:solidFill>
              </a:rPr>
              <a:t>romanisering</a:t>
            </a:r>
            <a:r>
              <a:rPr lang="nl-NL" dirty="0">
                <a:solidFill>
                  <a:schemeClr val="tx1"/>
                </a:solidFill>
              </a:rPr>
              <a:t>: verspreiding van de Grieks-Romeinse cultuur.</a:t>
            </a:r>
            <a:r>
              <a:rPr lang="nl-NL" dirty="0"/>
              <a:t> Soldaten uit het hele rijk vestigden zich na hun diensttijd vaak ver van hun geboorteplek. Latijn werd de voertaal in het westen.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6CCA24-E3C1-46F0-B2C5-561A3A5E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6078" y="2511675"/>
            <a:ext cx="5188146" cy="75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Romanisering 2/2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De romanisering werd ook bevorderd doordat inheemse elites en vrije mannen trots waren op hun Romeins burgerschap en zich gingen gedragen als Romeinen. 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Na de ondergang van het Romeinse rijk bleef de klassieke vormentaal belangrijk in Europa en Amerika.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De groei van het Romeinse imperium waardoor de Grieks-Romeinse cultuur zich in Europa verspreidde 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de Grieken en Romeinen.</a:t>
            </a:r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F7BCF1-EDD5-4384-AEC1-87702A9F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80" y="2513191"/>
            <a:ext cx="816934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algn="ctr"/>
            <a:r>
              <a:rPr lang="nl-NL" b="1" dirty="0"/>
              <a:t>Het Colosseum met op de achtergrond het Forum</a:t>
            </a:r>
            <a:br>
              <a:rPr lang="nl-NL" b="1" dirty="0"/>
            </a:br>
            <a:r>
              <a:rPr lang="nl-NL" b="1" dirty="0" err="1"/>
              <a:t>Romanum</a:t>
            </a:r>
            <a:r>
              <a:rPr lang="nl-NL" b="1" dirty="0"/>
              <a:t>, Rome (gebouwd in 72-80 n.C.).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D4BEF9-B9FB-470D-B15A-AE113C80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00" y="2910948"/>
            <a:ext cx="9612500" cy="7151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707</TotalTime>
  <Words>525</Words>
  <Application>Microsoft Office PowerPoint</Application>
  <PresentationFormat>Aangepast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.AppleSystemUIFont</vt:lpstr>
      <vt:lpstr>Arial</vt:lpstr>
      <vt:lpstr>Calibri</vt:lpstr>
      <vt:lpstr>3 sectie content</vt:lpstr>
      <vt:lpstr>1 sectie start en eindslide + inhoud</vt:lpstr>
      <vt:lpstr>Havo  Paragraaf 2.2  Cultuur in het Romeinse rijk</vt:lpstr>
      <vt:lpstr>In deze presentatie leer je:</vt:lpstr>
      <vt:lpstr>Het Romeinse wereldrijk 1/3</vt:lpstr>
      <vt:lpstr>Het Romeinse wereldrijk 2/3</vt:lpstr>
      <vt:lpstr>Het Romeinse wereldrijk 3/3</vt:lpstr>
      <vt:lpstr>Romanisering 1/2</vt:lpstr>
      <vt:lpstr>Romanisering 2/2</vt:lpstr>
      <vt:lpstr>Het Colosseum met op de achtergrond het Forum Romanum, Rome (gebouwd in 72-80 n.C.).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66</cp:revision>
  <dcterms:created xsi:type="dcterms:W3CDTF">2018-10-10T07:56:58Z</dcterms:created>
  <dcterms:modified xsi:type="dcterms:W3CDTF">2021-10-21T08:12:17Z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